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</p:sldMasterIdLst>
  <p:notesMasterIdLst>
    <p:notesMasterId r:id="rId32"/>
  </p:notesMasterIdLst>
  <p:handoutMasterIdLst>
    <p:handoutMasterId r:id="rId33"/>
  </p:handoutMasterIdLst>
  <p:sldIdLst>
    <p:sldId id="288" r:id="rId3"/>
    <p:sldId id="437" r:id="rId4"/>
    <p:sldId id="427" r:id="rId5"/>
    <p:sldId id="438" r:id="rId6"/>
    <p:sldId id="428" r:id="rId7"/>
    <p:sldId id="429" r:id="rId8"/>
    <p:sldId id="430" r:id="rId9"/>
    <p:sldId id="439" r:id="rId10"/>
    <p:sldId id="431" r:id="rId11"/>
    <p:sldId id="432" r:id="rId12"/>
    <p:sldId id="433" r:id="rId13"/>
    <p:sldId id="440" r:id="rId14"/>
    <p:sldId id="434" r:id="rId15"/>
    <p:sldId id="435" r:id="rId16"/>
    <p:sldId id="436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53" r:id="rId26"/>
    <p:sldId id="449" r:id="rId27"/>
    <p:sldId id="450" r:id="rId28"/>
    <p:sldId id="451" r:id="rId29"/>
    <p:sldId id="452" r:id="rId30"/>
    <p:sldId id="280" r:id="rId31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A21"/>
    <a:srgbClr val="FFFFFF"/>
    <a:srgbClr val="F67901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8603FDC-E32A-4AB5-989C-0864C3EAD2B8}" styleName="主题样式 2 - 个性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0" autoAdjust="0"/>
    <p:restoredTop sz="78531" autoAdjust="0"/>
  </p:normalViewPr>
  <p:slideViewPr>
    <p:cSldViewPr>
      <p:cViewPr>
        <p:scale>
          <a:sx n="150" d="100"/>
          <a:sy n="150" d="100"/>
        </p:scale>
        <p:origin x="1520" y="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32552-AE71-9B49-B377-6376AAECE9EC}" type="datetimeFigureOut">
              <a:rPr kumimoji="1" lang="zh-CN" altLang="en-US" smtClean="0"/>
              <a:t>2018/9/21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C8694-D695-7541-8C22-296E229ACE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87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61459-E3D0-43A9-AEF7-9383F8967E9E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05B6-80B2-496A-B90E-3B2CF335A3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后来，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在其产品谷歌分析中创新性的引入了可定制的数据收集脚本，用户通过谷歌分析定义好的可扩展接口，只需编写少量的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代码就可以实现自定义事件和自定义指标的跟踪和分析。目前百度统计、搜狗分析等产品均照搬了谷歌分析的模式。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11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首先，用户的行为会触发浏览器对被统计页面的一个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请求，这里姑且先认为行为就是打开网页。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当网页被打开，页面中的埋点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片段会被执行。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这个代码片段一般会动态创建一个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标签，并将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指向一个单独的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文件，此时这个单独的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文件（图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中绿色节点）会被浏览器请求到并执行，这个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往往就是真正的数据收集脚本。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数据收集完成后，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会请求一个后端的数据收集脚本（图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），这个脚本一般是一个伪装成图片的动态脚本程序，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会将收集到的数据通过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参数的方式传递给后端脚本，后端脚本解析参数并按固定格式记录到访问日志，同时可能会在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响应中给客户端种植一些用于追踪的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755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setAccount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用于设置网站标识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，这个标识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是在注册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时分配的。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trackPageview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告诉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跟踪一次页面访问。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ga.async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true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的意思是异步调用外部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文件，即不阻塞浏览器的解析，待外部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下载完成后异步执行。这个属性是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新引入的。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1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这里面可能会包括用户自定义的事件跟踪、业务数据（如电子商务网站的商品编号等）等。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3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之所以要设置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是因为如果要跟踪唯一访客，通常做法是如果在请求时发现客户端没有指定的跟踪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，则根据规则生成一个全局唯一的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并种植给用户，否则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Set-cookie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中放置获取到的跟踪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以保持同一用户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cookie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不变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24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demo.matomo.org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index.php?module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CoreHome&amp;action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index&amp;idSite</a:t>
            </a:r>
            <a:r>
              <a:rPr kumimoji="1" lang="en-US" altLang="zh-CN" dirty="0" smtClean="0"/>
              <a:t>=3&amp;period=</a:t>
            </a:r>
            <a:r>
              <a:rPr kumimoji="1" lang="en-US" altLang="zh-CN" dirty="0" err="1" smtClean="0"/>
              <a:t>day&amp;date</a:t>
            </a:r>
            <a:r>
              <a:rPr kumimoji="1" lang="en-US" altLang="zh-CN" dirty="0" smtClean="0"/>
              <a:t>=yesterday#?</a:t>
            </a:r>
            <a:r>
              <a:rPr kumimoji="1" lang="en-US" altLang="zh-CN" dirty="0" err="1" smtClean="0"/>
              <a:t>idSite</a:t>
            </a:r>
            <a:r>
              <a:rPr kumimoji="1" lang="en-US" altLang="zh-CN" dirty="0" smtClean="0"/>
              <a:t>=3&amp;period=</a:t>
            </a:r>
            <a:r>
              <a:rPr kumimoji="1" lang="en-US" altLang="zh-CN" dirty="0" err="1" smtClean="0"/>
              <a:t>day&amp;date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yesterday&amp;category</a:t>
            </a:r>
            <a:r>
              <a:rPr kumimoji="1" lang="en-US" altLang="zh-CN" dirty="0" smtClean="0"/>
              <a:t>=</a:t>
            </a:r>
            <a:r>
              <a:rPr kumimoji="1" lang="en-US" altLang="zh-CN" dirty="0" err="1" smtClean="0"/>
              <a:t>Dashboard_Dashboard&amp;subcategory</a:t>
            </a:r>
            <a:r>
              <a:rPr kumimoji="1" lang="en-US" altLang="zh-CN" smtClean="0"/>
              <a:t>=1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05B6-80B2-496A-B90E-3B2CF335A38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5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496363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09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62"/>
            <a:ext cx="7886700" cy="496363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biLevel thresh="75000"/>
          </a:blip>
          <a:srcRect t="76775"/>
          <a:stretch>
            <a:fillRect/>
          </a:stretch>
        </p:blipFill>
        <p:spPr>
          <a:xfrm rot="10800000" flipV="1">
            <a:off x="443474" y="753024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61841"/>
            <a:ext cx="305526" cy="378042"/>
          </a:xfrm>
          <a:prstGeom prst="rect">
            <a:avLst/>
          </a:prstGeom>
          <a:solidFill>
            <a:srgbClr val="E75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088" y="161842"/>
            <a:ext cx="6949212" cy="378042"/>
          </a:xfrm>
          <a:prstGeom prst="rect">
            <a:avLst/>
          </a:prstGeom>
        </p:spPr>
        <p:txBody>
          <a:bodyPr/>
          <a:lstStyle>
            <a:lvl1pPr algn="l">
              <a:defRPr sz="2100" b="0">
                <a:solidFill>
                  <a:srgbClr val="E7532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166420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2"/>
          <p:cNvSpPr>
            <a:spLocks noGrp="1"/>
          </p:cNvSpPr>
          <p:nvPr>
            <p:ph type="title"/>
          </p:nvPr>
        </p:nvSpPr>
        <p:spPr>
          <a:xfrm>
            <a:off x="197514" y="89039"/>
            <a:ext cx="6615736" cy="465516"/>
          </a:xfrm>
          <a:prstGeom prst="rect">
            <a:avLst/>
          </a:prstGeom>
        </p:spPr>
        <p:txBody>
          <a:bodyPr lIns="87920" tIns="43960" rIns="87920" bIns="43960">
            <a:noAutofit/>
          </a:bodyPr>
          <a:lstStyle>
            <a:lvl1pPr algn="l">
              <a:defRPr sz="2100">
                <a:solidFill>
                  <a:srgbClr val="ED532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96363"/>
          </a:xfrm>
          <a:prstGeom prst="rect">
            <a:avLst/>
          </a:prstGeom>
        </p:spPr>
        <p:txBody>
          <a:bodyPr lIns="68579" tIns="34289" rIns="68579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biLevel thresh="75000"/>
          </a:blip>
          <a:srcRect/>
          <a:stretch>
            <a:fillRect/>
          </a:stretch>
        </p:blipFill>
        <p:spPr>
          <a:xfrm rot="10800000" flipV="1">
            <a:off x="443474" y="753006"/>
            <a:ext cx="7290000" cy="15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7" y="86918"/>
            <a:ext cx="1556147" cy="31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74" tIns="34289" rIns="68574" bIns="34289"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8"/>
            <a:ext cx="7886700" cy="2139553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68574" tIns="34289" rIns="68574" bIns="3428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  <a:prstGeom prst="rect">
            <a:avLst/>
          </a:prstGeom>
        </p:spPr>
        <p:txBody>
          <a:bodyPr lIns="68574" tIns="34289" rIns="68574" bIns="34289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  <a:prstGeom prst="rect">
            <a:avLst/>
          </a:prstGeom>
        </p:spPr>
        <p:txBody>
          <a:bodyPr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74" tIns="34289" rIns="68574" bIns="34289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3"/>
            <a:ext cx="4629150" cy="3655219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  <a:prstGeom prst="rect">
            <a:avLst/>
          </a:prstGeom>
        </p:spPr>
        <p:txBody>
          <a:bodyPr lIns="68574" tIns="34289" rIns="68574" bIns="34289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8"/>
            <a:ext cx="1971675" cy="4358879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48"/>
            <a:ext cx="5800725" cy="4358879"/>
          </a:xfrm>
          <a:prstGeom prst="rect">
            <a:avLst/>
          </a:prstGeom>
        </p:spPr>
        <p:txBody>
          <a:bodyPr vert="eaVert" lIns="68574" tIns="34289" rIns="68574" bIns="34289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9F347454-ABE3-4875-9369-D7FCCE3734E5}" type="datetimeFigureOut">
              <a:rPr lang="zh-CN" altLang="en-US" sz="1400" smtClean="0">
                <a:solidFill>
                  <a:prstClr val="black"/>
                </a:solidFill>
              </a:rPr>
              <a:pPr defTabSz="685165"/>
              <a:t>2018/9/21</a:t>
            </a:fld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endParaRPr lang="zh-CN" altLang="en-US" sz="14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lIns="68574" tIns="34289" rIns="68574" bIns="34289"/>
          <a:lstStyle/>
          <a:p>
            <a:pPr defTabSz="685165"/>
            <a:fld id="{D964815C-2878-4F5F-B763-0D41DCD7D6B4}" type="slidenum">
              <a:rPr lang="zh-CN" altLang="en-US" sz="1400" smtClean="0">
                <a:solidFill>
                  <a:prstClr val="black"/>
                </a:solidFill>
              </a:rPr>
              <a:pPr defTabSz="685165"/>
              <a:t>‹#›</a:t>
            </a:fld>
            <a:endParaRPr lang="zh-CN" altLang="en-US" sz="140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ounder.pn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4344" y="4"/>
            <a:ext cx="2123534" cy="731713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3"/>
            <a:ext cx="7886700" cy="496363"/>
          </a:xfrm>
          <a:prstGeom prst="rect">
            <a:avLst/>
          </a:prstGeom>
        </p:spPr>
        <p:txBody>
          <a:bodyPr lIns="68574" tIns="34289" rIns="68574" bIns="34289"/>
          <a:lstStyle>
            <a:lvl1pPr>
              <a:defRPr sz="27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1" y="195486"/>
            <a:ext cx="1789244" cy="216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3.xml"/><Relationship Id="rId16" Type="http://schemas.openxmlformats.org/officeDocument/2006/relationships/theme" Target="../theme/theme2.xml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iming>
    <p:tnLst>
      <p:par>
        <p:cTn id="1" dur="indefinite" restart="never" nodeType="tmRoot"/>
      </p:par>
    </p:tnLst>
  </p:timing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ounder.png"/>
          <p:cNvPicPr>
            <a:picLocks noChangeAspect="1"/>
          </p:cNvPicPr>
          <p:nvPr userDrawn="1"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7682" y="-112732"/>
            <a:ext cx="2123534" cy="7317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0" r:id="rId12"/>
    <p:sldLayoutId id="2147483701" r:id="rId13"/>
    <p:sldLayoutId id="2147483703" r:id="rId14"/>
    <p:sldLayoutId id="214748370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165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16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1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16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4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820800" y="2715766"/>
            <a:ext cx="5286375" cy="92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hangingPunct="1">
              <a:lnSpc>
                <a:spcPct val="150000"/>
              </a:lnSpc>
              <a:defRPr/>
            </a:pPr>
            <a:r>
              <a:rPr lang="zh-CN" altLang="en-US" sz="1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北京北大方正电子有限公司    </a:t>
            </a:r>
            <a:endParaRPr lang="en-US" altLang="zh-CN" sz="18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 eaLnBrk="1" hangingPunct="1">
              <a:lnSpc>
                <a:spcPct val="150000"/>
              </a:lnSpc>
              <a:defRPr/>
            </a:pPr>
            <a:r>
              <a:rPr lang="zh-CN" altLang="en-US" sz="1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顾兆铭</a:t>
            </a: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635646"/>
            <a:ext cx="7272808" cy="584771"/>
          </a:xfrm>
          <a:prstGeom prst="rect">
            <a:avLst/>
          </a:prstGeom>
          <a:noFill/>
        </p:spPr>
        <p:txBody>
          <a:bodyPr wrap="square" lIns="91435" tIns="45718" rIns="91435" bIns="45718">
            <a:spAutoFit/>
          </a:bodyPr>
          <a:lstStyle/>
          <a:p>
            <a:pPr algn="ctr" defTabSz="913765">
              <a:defRPr/>
            </a:pPr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前端技术组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常用前端埋点方案</a:t>
            </a:r>
            <a:r>
              <a:rPr kumimoji="1" lang="zh-CN" altLang="en-US" dirty="0" smtClean="0"/>
              <a:t>（二）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可视化埋点： 通过可视化交互的手段，代替代码埋点。提供一个可视化交互的页面，可以在业务代码中自定义的增加埋点事件等等，最后输出的代码耦合了业务代码和埋点代码。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lvl="1"/>
            <a:r>
              <a:rPr kumimoji="1" lang="zh-CN" altLang="en-US" dirty="0" smtClean="0"/>
              <a:t>优点：实际跟代码埋点区别不大；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缺点：可以埋的空间有限；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60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常用前端埋点方案</a:t>
            </a:r>
            <a:r>
              <a:rPr kumimoji="1" lang="zh-CN" altLang="en-US" dirty="0" smtClean="0"/>
              <a:t>（三）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无埋点：不是说不需要埋点，而是</a:t>
            </a:r>
            <a:r>
              <a:rPr kumimoji="1" lang="zh-CN" altLang="en-US" dirty="0" smtClean="0">
                <a:solidFill>
                  <a:srgbClr val="FF0000"/>
                </a:solidFill>
              </a:rPr>
              <a:t>全部埋点</a:t>
            </a:r>
            <a:r>
              <a:rPr kumimoji="1" lang="zh-CN" altLang="en-US" dirty="0" smtClean="0"/>
              <a:t>，前端任意一个事件都被绑定一个标识，所有的事件都被记录下来。通过</a:t>
            </a:r>
            <a:r>
              <a:rPr kumimoji="1" lang="zh-CN" altLang="en-US" dirty="0" smtClean="0">
                <a:solidFill>
                  <a:srgbClr val="FF0000"/>
                </a:solidFill>
              </a:rPr>
              <a:t>定期上传记录文件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>
                <a:solidFill>
                  <a:srgbClr val="FF0000"/>
                </a:solidFill>
              </a:rPr>
              <a:t>配合文件分析</a:t>
            </a:r>
            <a:r>
              <a:rPr kumimoji="1" lang="zh-CN" altLang="en-US" dirty="0" smtClean="0"/>
              <a:t>，解析出来我们需要的数据。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lvl="1"/>
            <a:r>
              <a:rPr kumimoji="1" lang="zh-CN" altLang="en-US" dirty="0" smtClean="0"/>
              <a:t>优点：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与业务解耦和</a:t>
            </a:r>
            <a:r>
              <a:rPr kumimoji="1" lang="zh-CN" altLang="en-US" dirty="0" smtClean="0"/>
              <a:t>，不会出现误埋等现象；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缺点：无埋点采集全部数据，给数据传输和服务器</a:t>
            </a:r>
            <a:r>
              <a:rPr kumimoji="1" lang="zh-CN" altLang="en-US" dirty="0" smtClean="0">
                <a:solidFill>
                  <a:srgbClr val="FF0000"/>
                </a:solidFill>
              </a:rPr>
              <a:t>增加压力</a:t>
            </a:r>
            <a:r>
              <a:rPr kumimoji="1" lang="zh-CN" altLang="en-US" dirty="0" smtClean="0"/>
              <a:t>；无法灵活定制各个事件所需要上传的数据；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77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收集的原理和方案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43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收集的原理和实现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683669"/>
            <a:ext cx="3695700" cy="6350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早期只能收集网页的打开信息；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随着</a:t>
            </a:r>
            <a:r>
              <a:rPr kumimoji="1" lang="en-US" altLang="zh-CN" dirty="0" smtClean="0"/>
              <a:t>ajax</a:t>
            </a:r>
            <a:r>
              <a:rPr kumimoji="1" lang="zh-CN" altLang="en-US" dirty="0" smtClean="0"/>
              <a:t>的流行，越来越多的事件可以被监听；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在产品中引入了可定制的数据收集；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20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流程概览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45" y="1369219"/>
            <a:ext cx="3886200" cy="1856656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打开网页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页面中的埋点代码片段被执行；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数据收集完后，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会请求一个后端的数据收集脚本；（通常为一张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像素的图片）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后端脚本解析参数，并固定格式到访问日志上；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给客户端种植一个可以追踪的</a:t>
            </a:r>
            <a:r>
              <a:rPr kumimoji="1" lang="en-US" altLang="zh-CN" dirty="0" smtClean="0"/>
              <a:t>cookie</a:t>
            </a:r>
            <a:r>
              <a:rPr kumimoji="1" lang="zh-CN" altLang="en-US" dirty="0"/>
              <a:t>；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835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埋点的代码片段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4" y="987574"/>
            <a:ext cx="7962632" cy="1800200"/>
          </a:xfrm>
        </p:spPr>
      </p:pic>
      <p:sp>
        <p:nvSpPr>
          <p:cNvPr id="3" name="文本框 2"/>
          <p:cNvSpPr txBox="1"/>
          <p:nvPr/>
        </p:nvSpPr>
        <p:spPr>
          <a:xfrm>
            <a:off x="635000" y="3234267"/>
            <a:ext cx="2669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设置 </a:t>
            </a:r>
            <a:r>
              <a:rPr kumimoji="1" lang="en-US" altLang="zh-CN" dirty="0" smtClean="0"/>
              <a:t>account</a:t>
            </a:r>
            <a:r>
              <a:rPr kumimoji="1" lang="zh-CN" altLang="en-US" dirty="0" smtClean="0"/>
              <a:t>；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初始化消息队列；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异步加载 </a:t>
            </a:r>
            <a:r>
              <a:rPr kumimoji="1" lang="en-US" altLang="zh-CN" dirty="0" err="1" smtClean="0"/>
              <a:t>ga.js</a:t>
            </a:r>
            <a:r>
              <a:rPr kumimoji="1" lang="zh-CN" altLang="en-US" dirty="0" smtClean="0"/>
              <a:t> 文件；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72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脚本执行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通过浏览器内置</a:t>
            </a:r>
            <a:r>
              <a:rPr lang="en-US" altLang="zh-CN" dirty="0" err="1"/>
              <a:t>javascript</a:t>
            </a:r>
            <a:r>
              <a:rPr lang="zh-CN" altLang="en-US" dirty="0"/>
              <a:t>对象收集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zh-CN" altLang="en-US" dirty="0"/>
              <a:t>解析</a:t>
            </a:r>
            <a:r>
              <a:rPr lang="en-US" altLang="zh-CN" dirty="0"/>
              <a:t>_</a:t>
            </a:r>
            <a:r>
              <a:rPr lang="en-US" altLang="zh-CN" dirty="0" err="1"/>
              <a:t>gaq</a:t>
            </a:r>
            <a:r>
              <a:rPr lang="zh-CN" altLang="en-US" dirty="0"/>
              <a:t>收集配置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zh-CN" altLang="en-US" dirty="0"/>
              <a:t>将上面两步收集的数据按预定义格式解析并拼接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请求一个后端脚本，将信息放在</a:t>
            </a:r>
            <a:r>
              <a:rPr lang="en-US" altLang="zh-CN" dirty="0"/>
              <a:t>http request</a:t>
            </a:r>
            <a:r>
              <a:rPr lang="zh-CN" altLang="en-US" dirty="0"/>
              <a:t>参数中携带给后端脚本</a:t>
            </a:r>
            <a:endParaRPr kumimoji="1" lang="zh-CN" alt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45" y="1369219"/>
            <a:ext cx="3886200" cy="185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发送请求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82915"/>
            <a:ext cx="3886200" cy="1898861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/__</a:t>
            </a:r>
            <a:r>
              <a:rPr lang="en-US" altLang="zh-CN" dirty="0" err="1" smtClean="0"/>
              <a:t>utm.gif</a:t>
            </a:r>
            <a:r>
              <a:rPr lang="en-US" altLang="zh-CN" dirty="0" smtClean="0"/>
              <a:t> - </a:t>
            </a:r>
            <a:r>
              <a:rPr lang="en-US" altLang="zh-CN" dirty="0"/>
              <a:t>Ajax</a:t>
            </a:r>
            <a:r>
              <a:rPr lang="zh-CN" altLang="en-US" dirty="0"/>
              <a:t>不能跨</a:t>
            </a:r>
            <a:r>
              <a:rPr lang="zh-CN" altLang="en-US" dirty="0" smtClean="0"/>
              <a:t>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32914"/>
            <a:ext cx="3145532" cy="28365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8" y="3795886"/>
            <a:ext cx="3604585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0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后端脚本执行步骤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01" y="1370013"/>
            <a:ext cx="2071897" cy="3262312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1800" dirty="0" smtClean="0"/>
              <a:t>解析</a:t>
            </a:r>
            <a:r>
              <a:rPr lang="en-US" altLang="zh-CN" sz="1800" dirty="0" smtClean="0"/>
              <a:t>http</a:t>
            </a:r>
            <a:r>
              <a:rPr lang="zh-CN" altLang="en-US" sz="1800" dirty="0"/>
              <a:t>请求参数的到</a:t>
            </a:r>
            <a:r>
              <a:rPr lang="zh-CN" altLang="en-US" sz="1800" dirty="0" smtClean="0"/>
              <a:t>信息</a:t>
            </a:r>
            <a:endParaRPr lang="en-US" altLang="zh-CN" sz="1800" dirty="0" smtClean="0"/>
          </a:p>
          <a:p>
            <a:r>
              <a:rPr lang="zh-CN" altLang="en-US" sz="1800" dirty="0"/>
              <a:t>从服务器（</a:t>
            </a:r>
            <a:r>
              <a:rPr lang="en-US" altLang="zh-CN" sz="1800" dirty="0" err="1"/>
              <a:t>WebServer</a:t>
            </a:r>
            <a:r>
              <a:rPr lang="zh-CN" altLang="en-US" sz="1800" dirty="0"/>
              <a:t>）中获取一些客户端无法获取的信息，如访客</a:t>
            </a:r>
            <a:r>
              <a:rPr lang="en-US" altLang="zh-CN" sz="1800" dirty="0" err="1"/>
              <a:t>ip</a:t>
            </a:r>
            <a:r>
              <a:rPr lang="zh-CN" altLang="en-US" sz="1800" dirty="0" smtClean="0"/>
              <a:t>等</a:t>
            </a:r>
            <a:endParaRPr lang="en-US" altLang="zh-CN" sz="1800" dirty="0" smtClean="0"/>
          </a:p>
          <a:p>
            <a:r>
              <a:rPr lang="zh-CN" altLang="en-US" sz="1800" dirty="0"/>
              <a:t>将信息按格式写入</a:t>
            </a:r>
            <a:r>
              <a:rPr lang="en-US" altLang="zh-CN" sz="1800" dirty="0" smtClean="0"/>
              <a:t>log</a:t>
            </a:r>
          </a:p>
          <a:p>
            <a:r>
              <a:rPr lang="en-US" altLang="zh-CN" sz="1800" dirty="0" smtClean="0"/>
              <a:t>1×1</a:t>
            </a:r>
            <a:r>
              <a:rPr lang="zh-CN" altLang="en-US" sz="1800" dirty="0"/>
              <a:t>的空</a:t>
            </a:r>
            <a:r>
              <a:rPr lang="en-US" altLang="zh-CN" sz="1800" dirty="0"/>
              <a:t>gif</a:t>
            </a:r>
            <a:r>
              <a:rPr lang="zh-CN" altLang="en-US" sz="1800" dirty="0"/>
              <a:t>图片作为响应</a:t>
            </a:r>
            <a:r>
              <a:rPr lang="zh-CN" altLang="en-US" sz="1800" dirty="0" smtClean="0"/>
              <a:t>内容将</a:t>
            </a:r>
            <a:r>
              <a:rPr lang="zh-CN" altLang="en-US" sz="1800" dirty="0"/>
              <a:t>响应头的</a:t>
            </a:r>
            <a:r>
              <a:rPr lang="en-US" altLang="zh-CN" sz="1800" dirty="0"/>
              <a:t>Content-type</a:t>
            </a:r>
            <a:r>
              <a:rPr lang="zh-CN" altLang="en-US" sz="1800" dirty="0"/>
              <a:t>设为</a:t>
            </a:r>
            <a:r>
              <a:rPr lang="en-US" altLang="zh-CN" sz="1800" dirty="0" smtClean="0"/>
              <a:t>image/gif</a:t>
            </a:r>
          </a:p>
          <a:p>
            <a:r>
              <a:rPr lang="zh-CN" altLang="en-US" sz="1800" dirty="0"/>
              <a:t>在响应头中通过</a:t>
            </a:r>
            <a:r>
              <a:rPr lang="en-US" altLang="zh-CN" sz="1800" dirty="0"/>
              <a:t>Set-cookie</a:t>
            </a:r>
            <a:r>
              <a:rPr lang="zh-CN" altLang="en-US" sz="1800" dirty="0"/>
              <a:t>设置一些需要的</a:t>
            </a:r>
            <a:r>
              <a:rPr lang="en-US" altLang="zh-CN" sz="1800" dirty="0"/>
              <a:t>cookie</a:t>
            </a:r>
            <a:r>
              <a:rPr lang="zh-CN" altLang="en-US" sz="1800" dirty="0"/>
              <a:t>信息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275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后端脚本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7" y="1268016"/>
            <a:ext cx="3886200" cy="1251488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Nginx </a:t>
            </a:r>
            <a:r>
              <a:rPr kumimoji="1" lang="zh-CN" altLang="en-US" dirty="0" smtClean="0"/>
              <a:t>的 </a:t>
            </a:r>
            <a:r>
              <a:rPr lang="en-US" altLang="zh-CN" dirty="0" err="1" smtClean="0"/>
              <a:t>access_log</a:t>
            </a:r>
            <a:r>
              <a:rPr lang="zh-CN" altLang="en-US" dirty="0" smtClean="0"/>
              <a:t> 来做日志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优点：简单性能高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缺点：开发困难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lang="en-US" altLang="zh-CN" dirty="0" err="1"/>
              <a:t>OpenResty</a:t>
            </a:r>
            <a:r>
              <a:rPr lang="zh-CN" altLang="en-US" dirty="0"/>
              <a:t>是一个基于</a:t>
            </a:r>
            <a:r>
              <a:rPr lang="en-US" altLang="zh-CN" dirty="0"/>
              <a:t>Nginx</a:t>
            </a:r>
            <a:r>
              <a:rPr lang="zh-CN" altLang="en-US" dirty="0"/>
              <a:t>扩展出的高性能应用开发</a:t>
            </a:r>
            <a:r>
              <a:rPr lang="zh-CN" altLang="en-US" dirty="0" smtClean="0"/>
              <a:t>平台，</a:t>
            </a:r>
            <a:r>
              <a:rPr lang="zh-CN" altLang="en-US" dirty="0"/>
              <a:t>在</a:t>
            </a:r>
            <a:r>
              <a:rPr lang="en-US" altLang="zh-CN" dirty="0" err="1"/>
              <a:t>nginx</a:t>
            </a:r>
            <a:r>
              <a:rPr lang="zh-CN" altLang="en-US" dirty="0"/>
              <a:t>配置文件中可以通过</a:t>
            </a:r>
            <a:r>
              <a:rPr lang="en-US" altLang="zh-CN" dirty="0" err="1"/>
              <a:t>Lua</a:t>
            </a:r>
            <a:r>
              <a:rPr lang="zh-CN" altLang="en-US" dirty="0"/>
              <a:t>来表述</a:t>
            </a:r>
            <a:r>
              <a:rPr lang="zh-CN" altLang="en-US" dirty="0" smtClean="0"/>
              <a:t>业务。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1" y="3219822"/>
            <a:ext cx="4006217" cy="10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用户行为追踪（埋点）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84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关键代码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25" y="1059582"/>
            <a:ext cx="5743550" cy="3627762"/>
          </a:xfrm>
        </p:spPr>
      </p:pic>
    </p:spTree>
    <p:extLst>
      <p:ext uri="{BB962C8B-B14F-4D97-AF65-F5344CB8AC3E}">
        <p14:creationId xmlns:p14="http://schemas.microsoft.com/office/powerpoint/2010/main" val="43188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 切割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1202531"/>
          </a:xfrm>
        </p:spPr>
        <p:txBody>
          <a:bodyPr/>
          <a:lstStyle/>
          <a:p>
            <a:r>
              <a:rPr kumimoji="1" lang="zh-CN" altLang="en-US" dirty="0" smtClean="0"/>
              <a:t>时间久了，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文件会非常大！</a:t>
            </a:r>
            <a:endParaRPr kumimoji="1" lang="en-US" altLang="zh-CN" dirty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 的 </a:t>
            </a:r>
            <a:r>
              <a:rPr lang="en-US" altLang="zh-CN" dirty="0" err="1" smtClean="0"/>
              <a:t>crontab</a:t>
            </a:r>
            <a:r>
              <a:rPr lang="zh-CN" altLang="en-US" dirty="0"/>
              <a:t>定时调用一个</a:t>
            </a:r>
            <a:r>
              <a:rPr lang="en-US" altLang="zh-CN" dirty="0"/>
              <a:t>shell</a:t>
            </a:r>
            <a:r>
              <a:rPr lang="zh-CN" altLang="en-US" dirty="0" smtClean="0"/>
              <a:t>脚本，每小时切割一个日志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859782"/>
            <a:ext cx="6768752" cy="1231444"/>
          </a:xfrm>
        </p:spPr>
      </p:pic>
    </p:spTree>
    <p:extLst>
      <p:ext uri="{BB962C8B-B14F-4D97-AF65-F5344CB8AC3E}">
        <p14:creationId xmlns:p14="http://schemas.microsoft.com/office/powerpoint/2010/main" val="202495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关于分析（自己做）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36" y="2355726"/>
            <a:ext cx="3456384" cy="1339604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355726"/>
            <a:ext cx="4193797" cy="1309844"/>
          </a:xfrm>
        </p:spPr>
      </p:pic>
      <p:sp>
        <p:nvSpPr>
          <p:cNvPr id="6" name="文本框 5"/>
          <p:cNvSpPr txBox="1"/>
          <p:nvPr/>
        </p:nvSpPr>
        <p:spPr>
          <a:xfrm>
            <a:off x="1527387" y="3939902"/>
            <a:ext cx="147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在线用 </a:t>
            </a:r>
            <a:r>
              <a:rPr kumimoji="1" lang="en-US" altLang="zh-CN" dirty="0" smtClean="0"/>
              <a:t>storm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868144" y="3939902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离线用 </a:t>
            </a:r>
            <a:r>
              <a:rPr kumimoji="1" lang="en-US" altLang="zh-CN" dirty="0" err="1" smtClean="0"/>
              <a:t>hadoop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2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关于展示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推荐 </a:t>
            </a:r>
            <a:r>
              <a:rPr kumimoji="1" lang="en-US" altLang="zh-CN" dirty="0" err="1" smtClean="0"/>
              <a:t>AntV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42" y="1370013"/>
            <a:ext cx="3639416" cy="3262312"/>
          </a:xfr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555526"/>
            <a:ext cx="3168352" cy="12452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082492"/>
            <a:ext cx="3168352" cy="1215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580099"/>
            <a:ext cx="3024336" cy="135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有影响力的开源日志分析系统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66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AWStats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95162"/>
            <a:ext cx="3886200" cy="1612013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843558"/>
            <a:ext cx="3886200" cy="4176464"/>
          </a:xfrm>
        </p:spPr>
        <p:txBody>
          <a:bodyPr/>
          <a:lstStyle/>
          <a:p>
            <a:r>
              <a:rPr kumimoji="1" lang="zh-CN" altLang="en-US" dirty="0" smtClean="0"/>
              <a:t>日志统计工具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Perl</a:t>
            </a:r>
            <a:r>
              <a:rPr kumimoji="1" lang="zh-CN" altLang="en-US" dirty="0" smtClean="0"/>
              <a:t>语言编写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可统计的日志类型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Apache</a:t>
            </a:r>
          </a:p>
          <a:p>
            <a:pPr lvl="2"/>
            <a:r>
              <a:rPr kumimoji="1" lang="en-US" altLang="zh-CN" dirty="0" smtClean="0"/>
              <a:t>Nginx</a:t>
            </a:r>
          </a:p>
          <a:p>
            <a:pPr lvl="2"/>
            <a:r>
              <a:rPr kumimoji="1" lang="en-US" altLang="zh-CN" dirty="0" smtClean="0"/>
              <a:t>ftp</a:t>
            </a:r>
          </a:p>
          <a:p>
            <a:pPr lvl="2"/>
            <a:r>
              <a:rPr kumimoji="1" lang="en-US" altLang="zh-CN" dirty="0" smtClean="0"/>
              <a:t>Mail</a:t>
            </a:r>
          </a:p>
          <a:p>
            <a:pPr lvl="1"/>
            <a:r>
              <a:rPr kumimoji="1" lang="zh-CN" altLang="en-US" dirty="0" smtClean="0"/>
              <a:t>针对</a:t>
            </a:r>
            <a:r>
              <a:rPr kumimoji="1" lang="en-US" altLang="zh-CN" dirty="0" err="1" smtClean="0"/>
              <a:t>nginx</a:t>
            </a:r>
            <a:r>
              <a:rPr kumimoji="1" lang="zh-CN" altLang="en-US" dirty="0" smtClean="0"/>
              <a:t>最强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参观时间：月、星期、天、小时等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参观者： 国家、地区、城市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浏览统计：每次参观花费时间、出入出、浏览器版本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HTTP:</a:t>
            </a:r>
            <a:r>
              <a:rPr kumimoji="1" lang="zh-CN" altLang="en-US" dirty="0" smtClean="0"/>
              <a:t> 错误码、错误次数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搜索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56367" y="4392780"/>
            <a:ext cx="443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Demo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awstats.sourceforge.io</a:t>
            </a:r>
            <a:r>
              <a:rPr kumimoji="1" lang="en-US" altLang="zh-CN" dirty="0"/>
              <a:t>/#DOC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GoAccess</a:t>
            </a:r>
            <a:endParaRPr lang="en-US" altLang="zh-CN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01451"/>
            <a:ext cx="3886200" cy="1999436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dirty="0" smtClean="0"/>
              <a:t>Apache / Nginx /</a:t>
            </a:r>
            <a:r>
              <a:rPr kumimoji="1" lang="en-US" altLang="zh-CN" dirty="0" err="1" smtClean="0"/>
              <a:t>Lighttpd</a:t>
            </a:r>
            <a:r>
              <a:rPr kumimoji="1" lang="zh-CN" altLang="en-US" dirty="0" smtClean="0"/>
              <a:t>网络日志分析器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开发语言： 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24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Open Web Analytics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96" y="1278971"/>
            <a:ext cx="4176464" cy="2140766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对标 </a:t>
            </a: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Analytics</a:t>
            </a:r>
            <a:r>
              <a:rPr kumimoji="1" lang="zh-CN" altLang="en-US" dirty="0" smtClean="0"/>
              <a:t>，可以使用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PHP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rest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zh-CN" altLang="en-US" dirty="0" smtClean="0"/>
              <a:t>向网站添加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分析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Pv</a:t>
            </a:r>
            <a:r>
              <a:rPr kumimoji="1" lang="zh-CN" altLang="en-US" dirty="0" smtClean="0"/>
              <a:t>访问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行为分析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39449" y="4364594"/>
            <a:ext cx="451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Demo</a:t>
            </a:r>
            <a:r>
              <a:rPr kumimoji="1" lang="zh-CN" altLang="en-US" dirty="0" smtClean="0"/>
              <a:t>： 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demo.openwebanalytics.com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9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 smtClean="0"/>
              <a:t>Piwik</a:t>
            </a:r>
            <a:r>
              <a:rPr lang="zh-CN" altLang="en-US" b="1" dirty="0" smtClean="0"/>
              <a:t>（推荐）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9" y="1635646"/>
            <a:ext cx="4176164" cy="2138635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自称是 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Analytics</a:t>
            </a:r>
            <a:r>
              <a:rPr kumimoji="1" lang="zh-CN" altLang="en-US" dirty="0" smtClean="0"/>
              <a:t> 的开源版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平台： </a:t>
            </a:r>
            <a:r>
              <a:rPr kumimoji="1" lang="en-US" altLang="zh-CN" dirty="0" smtClean="0"/>
              <a:t>PHP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Mysql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追踪方法： </a:t>
            </a:r>
            <a:r>
              <a:rPr kumimoji="1" lang="en-US" altLang="zh-CN" dirty="0" smtClean="0"/>
              <a:t>JS</a:t>
            </a:r>
            <a:r>
              <a:rPr kumimoji="1" lang="zh-CN" altLang="en-US" dirty="0"/>
              <a:t>、</a:t>
            </a:r>
            <a:r>
              <a:rPr kumimoji="1" lang="en-US" altLang="zh-CN" dirty="0" smtClean="0"/>
              <a:t>PHP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pagetag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日志；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访客分析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行为分析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目标分析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16467" y="4656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999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 descr="F:\无版权图片\9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r="1683" b="66470"/>
          <a:stretch>
            <a:fillRect/>
          </a:stretch>
        </p:blipFill>
        <p:spPr bwMode="auto">
          <a:xfrm>
            <a:off x="-1" y="2356033"/>
            <a:ext cx="9144001" cy="211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340463"/>
            <a:ext cx="9144000" cy="20840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pic>
        <p:nvPicPr>
          <p:cNvPr id="65" name="Picture 10" descr="F:\案例\208\pecotoy\pecotoy_01_b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-2" r="-146" b="-26130"/>
          <a:stretch>
            <a:fillRect/>
          </a:stretch>
        </p:blipFill>
        <p:spPr bwMode="auto">
          <a:xfrm flipV="1">
            <a:off x="-2" y="2139340"/>
            <a:ext cx="9144001" cy="3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751855" y="221194"/>
            <a:ext cx="3497045" cy="3497045"/>
            <a:chOff x="1590675" y="495039"/>
            <a:chExt cx="5962650" cy="5962650"/>
          </a:xfrm>
        </p:grpSpPr>
        <p:pic>
          <p:nvPicPr>
            <p:cNvPr id="66" name="Picture 6" descr="F:\案例\208\pecotoy\main_slider_circle_b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675" y="495039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F:\案例\208\pecotoy\login_field_b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053" y="1203598"/>
              <a:ext cx="4537893" cy="4545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椭圆 67"/>
            <p:cNvSpPr/>
            <p:nvPr/>
          </p:nvSpPr>
          <p:spPr>
            <a:xfrm>
              <a:off x="2511222" y="1427446"/>
              <a:ext cx="4068000" cy="4068000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2214321" y="1089734"/>
              <a:ext cx="4738098" cy="4799061"/>
              <a:chOff x="2388489" y="1163764"/>
              <a:chExt cx="4407075" cy="4463779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4467865" y="116376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467865" y="544754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5533016" y="51500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3392571" y="51500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533016" y="1406388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3392571" y="1406388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615564" y="322431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388489" y="3224314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2659887" y="22398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6350356" y="2239807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659887" y="434918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6350356" y="4349183"/>
                <a:ext cx="180000" cy="1800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3840911" y="1672079"/>
            <a:ext cx="1287524" cy="507827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700" b="1" dirty="0" smtClean="0"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演    示</a:t>
            </a:r>
            <a:endParaRPr lang="zh-CN" altLang="en-US" sz="360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为什么要监控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016"/>
            <a:ext cx="3886200" cy="2638600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获得用户行为</a:t>
            </a:r>
            <a:endParaRPr kumimoji="1" lang="en-US" altLang="zh-CN" dirty="0" smtClean="0"/>
          </a:p>
          <a:p>
            <a:r>
              <a:rPr kumimoji="1" lang="zh-CN" altLang="en-US" dirty="0" smtClean="0"/>
              <a:t>跟踪产品的使用情况</a:t>
            </a:r>
            <a:endParaRPr kumimoji="1" lang="en-US" altLang="zh-CN" dirty="0" smtClean="0"/>
          </a:p>
          <a:p>
            <a:r>
              <a:rPr kumimoji="1" lang="zh-CN" altLang="en-US" dirty="0" smtClean="0"/>
              <a:t>指明产品优化的方向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60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监控的类型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27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前端监控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数据监控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数据监控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PV</a:t>
            </a:r>
            <a:r>
              <a:rPr kumimoji="1" lang="zh-CN" altLang="en-US" dirty="0" smtClean="0"/>
              <a:t>：页面浏览量或点击量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UV</a:t>
            </a:r>
            <a:r>
              <a:rPr kumimoji="1" lang="zh-CN" altLang="en-US" dirty="0" smtClean="0"/>
              <a:t>：访问的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用户在每一个页面的停留时间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用户通过什么入口来访问该网页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用户在相应的页面中触发的行为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知道了用户的停留时间，可以根据情况进行优化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16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前端监控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性能监控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性能监控：监听前端的性能，主要是客户端的体验；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不同用户、不同浏览器、不同系统下的首屏加载时间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白屏时间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等请求的响应时间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静态资源整体下载的时间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页面渲染时间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页面交互动画完成时间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根据性能检测结果可以进一步</a:t>
            </a:r>
            <a:r>
              <a:rPr kumimoji="1" lang="zh-CN" altLang="en-US" dirty="0" smtClean="0">
                <a:solidFill>
                  <a:srgbClr val="FF0000"/>
                </a:solidFill>
              </a:rPr>
              <a:t>优化前端性能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13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前端监控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异常监控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异常监控：产品的前端代码在执行过程中发生的异常；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Javascript</a:t>
            </a:r>
            <a:r>
              <a:rPr kumimoji="1" lang="zh-CN" altLang="en-US" dirty="0" smtClean="0"/>
              <a:t> 的异常监控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样式丢失的监控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18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监控的方案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29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常用前端埋点方案（一）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r>
              <a:rPr kumimoji="1" lang="zh-CN" altLang="en-US" dirty="0" smtClean="0"/>
              <a:t>代码埋点：以</a:t>
            </a:r>
            <a:r>
              <a:rPr kumimoji="1" lang="zh-CN" altLang="en-US" dirty="0" smtClean="0">
                <a:solidFill>
                  <a:srgbClr val="FF0000"/>
                </a:solidFill>
              </a:rPr>
              <a:t>嵌入代码</a:t>
            </a:r>
            <a:r>
              <a:rPr kumimoji="1" lang="zh-CN" altLang="en-US" dirty="0" smtClean="0"/>
              <a:t>的形式进行埋点，当点击</a:t>
            </a:r>
            <a:r>
              <a:rPr kumimoji="1" lang="zh-CN" altLang="en-US" dirty="0" smtClean="0">
                <a:solidFill>
                  <a:srgbClr val="FF0000"/>
                </a:solidFill>
              </a:rPr>
              <a:t>事件</a:t>
            </a:r>
            <a:r>
              <a:rPr kumimoji="1" lang="zh-CN" altLang="en-US" dirty="0" smtClean="0"/>
              <a:t>发生或者其他监听行为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发生</a:t>
            </a:r>
            <a:r>
              <a:rPr kumimoji="1" lang="zh-CN" altLang="en-US" dirty="0"/>
              <a:t>的时候</a:t>
            </a:r>
            <a:r>
              <a:rPr kumimoji="1" lang="zh-CN" altLang="en-US" dirty="0" smtClean="0"/>
              <a:t>，以某一种数据格式直接</a:t>
            </a:r>
            <a:r>
              <a:rPr kumimoji="1" lang="zh-CN" altLang="en-US" dirty="0" smtClean="0">
                <a:solidFill>
                  <a:srgbClr val="FF0000"/>
                </a:solidFill>
              </a:rPr>
              <a:t>传递给</a:t>
            </a:r>
            <a:r>
              <a:rPr kumimoji="1" lang="en-US" altLang="zh-CN" dirty="0" smtClean="0">
                <a:solidFill>
                  <a:srgbClr val="FF0000"/>
                </a:solidFill>
              </a:rPr>
              <a:t>server</a:t>
            </a:r>
            <a:r>
              <a:rPr kumimoji="1" lang="zh-CN" altLang="en-US" dirty="0" smtClean="0">
                <a:solidFill>
                  <a:srgbClr val="FF0000"/>
                </a:solidFill>
              </a:rPr>
              <a:t>端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lvl="1"/>
            <a:r>
              <a:rPr kumimoji="1" lang="zh-CN" altLang="en-US" dirty="0" smtClean="0"/>
              <a:t>优点：可以在任意时刻，</a:t>
            </a:r>
            <a:r>
              <a:rPr kumimoji="1" lang="zh-CN" altLang="en-US" dirty="0" smtClean="0">
                <a:solidFill>
                  <a:srgbClr val="FF0000"/>
                </a:solidFill>
              </a:rPr>
              <a:t>精确</a:t>
            </a:r>
            <a:r>
              <a:rPr kumimoji="1" lang="zh-CN" altLang="en-US" dirty="0" smtClean="0"/>
              <a:t>的发送或保存所需要的数据信息。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缺点：</a:t>
            </a:r>
            <a:r>
              <a:rPr kumimoji="1" lang="zh-CN" altLang="en-US" dirty="0" smtClean="0">
                <a:solidFill>
                  <a:srgbClr val="FF0000"/>
                </a:solidFill>
              </a:rPr>
              <a:t>工作量大</a:t>
            </a:r>
            <a:r>
              <a:rPr kumimoji="1" lang="zh-CN" altLang="en-US" dirty="0" smtClean="0"/>
              <a:t>，每一个组件的埋点都需要添加相应的代码，</a:t>
            </a:r>
            <a:r>
              <a:rPr kumimoji="1" lang="zh-CN" altLang="en-US" dirty="0" smtClean="0">
                <a:solidFill>
                  <a:srgbClr val="FF0000"/>
                </a:solidFill>
              </a:rPr>
              <a:t>耦合程度</a:t>
            </a:r>
            <a:r>
              <a:rPr kumimoji="1" lang="zh-CN" altLang="en-US" dirty="0" smtClean="0"/>
              <a:t>极强。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9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D96BF"/>
      </a:accent1>
      <a:accent2>
        <a:srgbClr val="ED7D31"/>
      </a:accent2>
      <a:accent3>
        <a:srgbClr val="A5A5A5"/>
      </a:accent3>
      <a:accent4>
        <a:srgbClr val="E9664F"/>
      </a:accent4>
      <a:accent5>
        <a:srgbClr val="9A719B"/>
      </a:accent5>
      <a:accent6>
        <a:srgbClr val="01AF98"/>
      </a:accent6>
      <a:hlink>
        <a:srgbClr val="0563C1"/>
      </a:hlink>
      <a:folHlink>
        <a:srgbClr val="954F72"/>
      </a:folHlink>
    </a:clrScheme>
    <a:fontScheme name="自定义 6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7976</TotalTime>
  <Words>1384</Words>
  <Application>Microsoft Macintosh PowerPoint</Application>
  <PresentationFormat>全屏显示(16:9)</PresentationFormat>
  <Paragraphs>149</Paragraphs>
  <Slides>29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Calibri</vt:lpstr>
      <vt:lpstr>DengXian</vt:lpstr>
      <vt:lpstr>Times New Roman</vt:lpstr>
      <vt:lpstr>宋体</vt:lpstr>
      <vt:lpstr>微软雅黑</vt:lpstr>
      <vt:lpstr>Office 主题</vt:lpstr>
      <vt:lpstr>1_Office 主题</vt:lpstr>
      <vt:lpstr>PowerPoint 演示文稿</vt:lpstr>
      <vt:lpstr>用户行为追踪（埋点）</vt:lpstr>
      <vt:lpstr>为什么要监控</vt:lpstr>
      <vt:lpstr>监控的类型</vt:lpstr>
      <vt:lpstr>前端监控 – 数据监控</vt:lpstr>
      <vt:lpstr>前端监控 – 性能监控</vt:lpstr>
      <vt:lpstr>前端监控 – 异常监控</vt:lpstr>
      <vt:lpstr>监控的方案</vt:lpstr>
      <vt:lpstr>常用前端埋点方案（一）</vt:lpstr>
      <vt:lpstr>常用前端埋点方案（二）</vt:lpstr>
      <vt:lpstr>常用前端埋点方案（三）</vt:lpstr>
      <vt:lpstr>收集的原理和方案</vt:lpstr>
      <vt:lpstr>收集的原理和实现</vt:lpstr>
      <vt:lpstr>流程概览</vt:lpstr>
      <vt:lpstr>埋点的代码片段</vt:lpstr>
      <vt:lpstr>脚本执行</vt:lpstr>
      <vt:lpstr>发送请求</vt:lpstr>
      <vt:lpstr>后端脚本执行步骤</vt:lpstr>
      <vt:lpstr>后端脚本</vt:lpstr>
      <vt:lpstr>关键代码</vt:lpstr>
      <vt:lpstr>Log 切割</vt:lpstr>
      <vt:lpstr>关于分析（自己做）</vt:lpstr>
      <vt:lpstr>关于展示 (推荐 AntV)</vt:lpstr>
      <vt:lpstr>有影响力的开源日志分析系统</vt:lpstr>
      <vt:lpstr>AWStats</vt:lpstr>
      <vt:lpstr>GoAccess</vt:lpstr>
      <vt:lpstr>Open Web Analytics</vt:lpstr>
      <vt:lpstr>Piwik（推荐） 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3431</cp:revision>
  <cp:lastPrinted>2017-08-01T05:53:29Z</cp:lastPrinted>
  <dcterms:created xsi:type="dcterms:W3CDTF">2015-07-11T12:40:00Z</dcterms:created>
  <dcterms:modified xsi:type="dcterms:W3CDTF">2018-09-21T02:15:18Z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2052-10.1.0.6479</vt:lpwstr>
  </property>
</Properties>
</file>